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 snapToObjects="1">
      <p:cViewPr varScale="1">
        <p:scale>
          <a:sx n="15" d="100"/>
          <a:sy n="15" d="100"/>
        </p:scale>
        <p:origin x="27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111BC-CB59-BD42-9E67-840FF7BBF0AB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C1873-D493-E74A-B35C-8B5A1C0A77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71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Growing population will have more juveniles per adult than a population in steady state and number spectrum declines faster with size than the steady-state spectrum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C1873-D493-E74A-B35C-8B5A1C0A778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71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C1873-D493-E74A-B35C-8B5A1C0A778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01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46528-AA8F-FF46-897B-B1BA5EAC3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D37E5C-00E5-C142-9F5D-D0F4194F0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CA44CE-4B22-D543-A4FA-B8A70F9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465D27-C763-4049-BC48-FDE356B3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53A9C7-FFC3-B64C-9D6A-AC3072B6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74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D61DB-6EB8-9E42-87E8-FE227F38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D5F924-17EB-4B46-A143-B0C82BB9B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AB8B87-355D-0A48-A2AE-4CB21E1C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BE771A-B904-EC4F-83A0-7BAE5AD1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8A1552-4DC1-664C-9122-E62B9C90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1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C0C57B-D248-954B-B0D7-E0BEE6D0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A1F3C-FC49-0A48-828C-7DF67F9E8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A00F76-559B-6A49-B93E-C8B38108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F7F622-1A41-DA46-979F-76C1E697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2548C1-0879-0A40-AC07-EEF75E15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6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3E415-FD58-3C48-BC78-6FDCE4C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4F0B81-2E76-924B-93F3-1A682F9A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E81055-2583-9547-B7ED-FA9099D7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48DD02-B75D-804F-AB3E-4E1BD12C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5A98C7-2F53-CE44-A1CC-4F2DD31A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94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1A1D8-23FD-9140-BF3D-CB9AD005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F50C91-CF29-BC47-BDDB-DF88AB061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2FC22D-F56C-8A42-8F20-73484CFD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4721DD-5464-9A47-BF19-52CFDF66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80B4B2-833A-644B-B697-5185A311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4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9E474E-1B40-954C-B2C2-CDD481BC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FAE68C-23F7-1F49-9468-0D94472B5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14EAEC-8FE5-ED4D-9DFF-D2839AC9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329FFC-CA7C-FB4D-8A40-C4DC0CE1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87B942E-ABF9-784A-812E-5D29F832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606E91-D8B0-C641-A67A-7136135B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3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C4DAB-3A22-644D-BEA3-EB9EE5E6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C8BECE-2D24-F544-9FEE-524FCF9D9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17385C-9CBC-684A-97B4-F417A8CD6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4138D0-67A6-DD42-B2D6-97748D422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21489E-BD8C-6741-9017-FC397D5CD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7BF8225-AA56-1D4B-BFC6-04363A2B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97BA7B-0A69-4447-B1D9-4C0FBBEB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14C985C-B7E7-D948-AF12-D20CB2A2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21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9C300A-F75B-294B-85D5-0B5520A4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A973AC8-04A6-4442-B72C-CB76302B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083714-B4BD-A246-BB0F-4C338311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40E1642-985C-1B41-835E-E4D5250B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53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D0E517-494A-9942-9985-AEEE993E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D765D1-7734-2C4A-8B82-B6BF66B8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D55B09-AF19-034E-93DF-626B5080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226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E579F-05E3-4541-8857-B9FCD763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37A8D9-C998-1E4B-AE3B-4DC224F3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BE764A-1FF3-EF4F-BE47-654099FE2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CD5F89-8147-BC41-BC20-5C4492FB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C49202-C580-A148-A572-2C562C72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8D52EE-F668-5049-97B2-4A54E97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53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F576BB-6306-FD4E-8CA3-669C5BD6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80F4D7-D096-3F43-895B-7B428EA9B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63A391-8108-1444-B528-089788156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6D9B43-1068-4846-96DE-73AF56B6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7FB9AD-2672-CE43-9587-5BAAA66D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6022084-2A02-9248-A580-F09BAC5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60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32ADDB9-6CFE-C345-B329-9BB6F275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8BEF70-FAF5-9644-9C7E-627A786C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C6024F-2EE4-464C-8DBC-029E358C7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C81E-4236-964D-BB87-271D3B2FD962}" type="datetimeFigureOut">
              <a:rPr kumimoji="1" lang="ja-JP" altLang="en-US" smtClean="0"/>
              <a:t>2020/9/2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BEC030-2AE2-C44D-958E-6ABAE773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900801-6F44-4942-8EAF-933473E5D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6A4D9-58FD-6045-8531-B68BCEEC0E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61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F0243-B9D1-034D-80D7-AF288E669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Chapter 7 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B132943-72F2-CC4A-BA93-D1CE561BD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Population Dynamics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03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CEC276-EFB0-DB41-9265-65DB81B0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漁師さんが禁漁に反対する理由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AC4BC5-2C24-3040-A7AD-9B028352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完全に収入がないのが大変</a:t>
            </a:r>
            <a:endParaRPr kumimoji="1" lang="en-US" altLang="ja-JP" dirty="0"/>
          </a:p>
          <a:p>
            <a:r>
              <a:rPr lang="ja-JP" altLang="en-US"/>
              <a:t>既に漁獲が少ない状態に慣れている（昔は良かったと思えども、昔に戻したい！とまでは真剣に思っていない）</a:t>
            </a:r>
            <a:endParaRPr lang="en-US" altLang="ja-JP" dirty="0"/>
          </a:p>
          <a:p>
            <a:r>
              <a:rPr lang="ja-JP" altLang="en-US"/>
              <a:t>内部割引率が高い</a:t>
            </a:r>
            <a:endParaRPr lang="en-US" altLang="ja-JP" dirty="0"/>
          </a:p>
          <a:p>
            <a:r>
              <a:rPr kumimoji="1" lang="en-US" altLang="ja-JP" dirty="0"/>
              <a:t>MSY</a:t>
            </a:r>
            <a:r>
              <a:rPr kumimoji="1" lang="ja-JP" altLang="en-US"/>
              <a:t>で漁獲しても、昔ほどは獲れない。２０</a:t>
            </a:r>
            <a:r>
              <a:rPr kumimoji="1" lang="en-US" altLang="ja-JP" dirty="0"/>
              <a:t>kg</a:t>
            </a:r>
            <a:r>
              <a:rPr kumimoji="1" lang="ja-JP" altLang="en-US"/>
              <a:t>の例で言うと、現状の２倍ほどしか取れない</a:t>
            </a:r>
            <a:endParaRPr kumimoji="1" lang="en-US" altLang="ja-JP" dirty="0"/>
          </a:p>
          <a:p>
            <a:r>
              <a:rPr lang="ja-JP" altLang="en-US"/>
              <a:t>混獲、密漁の問題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よって完全な禁漁は現実的ではない（ただ、回復は遅くなる）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825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文字の書かれた紙&#10;&#10;自動的に生成された説明">
            <a:extLst>
              <a:ext uri="{FF2B5EF4-FFF2-40B4-BE49-F238E27FC236}">
                <a16:creationId xmlns:a16="http://schemas.microsoft.com/office/drawing/2014/main" id="{A5B13434-39CE-884F-87C8-7E4D58D1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00" t="8281" r="43160" b="60526"/>
          <a:stretch/>
        </p:blipFill>
        <p:spPr>
          <a:xfrm>
            <a:off x="771524" y="857755"/>
            <a:ext cx="7686676" cy="514249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47DC90-C6CA-1A4D-9A9D-94C4D413ECF2}"/>
              </a:ext>
            </a:extLst>
          </p:cNvPr>
          <p:cNvSpPr txBox="1"/>
          <p:nvPr/>
        </p:nvSpPr>
        <p:spPr>
          <a:xfrm>
            <a:off x="5786437" y="25151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20kg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C3B42C-59F6-C94C-B9A2-EBE8BD0E575B}"/>
              </a:ext>
            </a:extLst>
          </p:cNvPr>
          <p:cNvSpPr txBox="1"/>
          <p:nvPr/>
        </p:nvSpPr>
        <p:spPr>
          <a:xfrm>
            <a:off x="6131243" y="290301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20g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8A01DD-28E3-5F4A-9F26-A7BDF0440813}"/>
              </a:ext>
            </a:extLst>
          </p:cNvPr>
          <p:cNvSpPr txBox="1"/>
          <p:nvPr/>
        </p:nvSpPr>
        <p:spPr>
          <a:xfrm>
            <a:off x="9358312" y="3087676"/>
            <a:ext cx="2528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＊大きい種の回復にかかる時間が小さい種の本の２倍程度（</a:t>
            </a:r>
            <a:r>
              <a:rPr kumimoji="1" lang="en-US" altLang="ja-JP" dirty="0"/>
              <a:t>metabolic scaling</a:t>
            </a:r>
            <a:r>
              <a:rPr kumimoji="1" lang="ja-JP" altLang="en-US"/>
              <a:t>に比例していたら、</a:t>
            </a:r>
            <a:r>
              <a:rPr kumimoji="1" lang="en-US" altLang="ja-JP" dirty="0"/>
              <a:t>5.6</a:t>
            </a:r>
            <a:r>
              <a:rPr kumimoji="1" lang="ja-JP" altLang="en-US"/>
              <a:t>倍くらいの差）</a:t>
            </a:r>
          </a:p>
        </p:txBody>
      </p:sp>
    </p:spTree>
    <p:extLst>
      <p:ext uri="{BB962C8B-B14F-4D97-AF65-F5344CB8AC3E}">
        <p14:creationId xmlns:p14="http://schemas.microsoft.com/office/powerpoint/2010/main" val="422621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B89B8-D142-F046-9925-63D8DCF2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モデルには入れにくい</a:t>
            </a:r>
            <a:r>
              <a:rPr kumimoji="1" lang="en-US" altLang="ja-JP" dirty="0"/>
              <a:t>Allee</a:t>
            </a:r>
            <a:r>
              <a:rPr kumimoji="1" lang="ja-JP" altLang="en-US"/>
              <a:t> 効果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57F05-AE7D-384F-9FF8-5B1649D8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魚の密度が少なくなるために起こる影響</a:t>
            </a:r>
            <a:endParaRPr kumimoji="1" lang="en-US" altLang="ja-JP" dirty="0"/>
          </a:p>
          <a:p>
            <a:pPr lvl="1"/>
            <a:r>
              <a:rPr kumimoji="1" lang="ja-JP" altLang="en-US"/>
              <a:t>他の魚種との競争（</a:t>
            </a:r>
            <a:r>
              <a:rPr kumimoji="1" lang="en-US" altLang="ja-JP" dirty="0"/>
              <a:t>Niche</a:t>
            </a:r>
            <a:r>
              <a:rPr kumimoji="1" lang="ja-JP" altLang="en-US"/>
              <a:t>がなくなる）</a:t>
            </a:r>
            <a:endParaRPr kumimoji="1" lang="en-US" altLang="ja-JP" dirty="0"/>
          </a:p>
          <a:p>
            <a:pPr lvl="1"/>
            <a:r>
              <a:rPr lang="ja-JP" altLang="en-US"/>
              <a:t>自然死亡率が上がる（捕食率が上がるなど）</a:t>
            </a:r>
            <a:endParaRPr lang="en-US" altLang="ja-JP" dirty="0"/>
          </a:p>
          <a:p>
            <a:pPr lvl="2"/>
            <a:r>
              <a:rPr lang="ja-JP" altLang="en-US"/>
              <a:t>ラブラドール海域のタラとアザラシの関係</a:t>
            </a:r>
            <a:endParaRPr lang="en-US" altLang="ja-JP" dirty="0"/>
          </a:p>
          <a:p>
            <a:pPr lvl="1"/>
            <a:r>
              <a:rPr lang="ja-JP" altLang="en-US"/>
              <a:t>餌の競争と捕食の生態系レベルでの複合的影響</a:t>
            </a:r>
            <a:endParaRPr lang="en-US" altLang="ja-JP" dirty="0"/>
          </a:p>
          <a:p>
            <a:pPr lvl="2"/>
            <a:r>
              <a:rPr lang="ja-JP" altLang="en-US"/>
              <a:t>バルト海のタラ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pPr marL="914400" lvl="2" indent="0">
              <a:buNone/>
            </a:pPr>
            <a:r>
              <a:rPr lang="ja-JP" altLang="en-US"/>
              <a:t>回復計画に入れることは難しいが、考慮はすべき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73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1DACA2-B5CA-B34B-A123-BAACA626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6" y="21237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7.3. </a:t>
            </a:r>
            <a:r>
              <a:rPr lang="ja-JP" altLang="en-US"/>
              <a:t>環境変動へのレスポンス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EEE869-F316-1649-858D-F37E52C6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111"/>
            <a:ext cx="10515600" cy="5036580"/>
          </a:xfrm>
        </p:spPr>
        <p:txBody>
          <a:bodyPr/>
          <a:lstStyle/>
          <a:p>
            <a:r>
              <a:rPr lang="ja-JP" altLang="en-US"/>
              <a:t>常に変化する</a:t>
            </a:r>
            <a:r>
              <a:rPr lang="en-US" altLang="ja-JP" dirty="0"/>
              <a:t>Disturbance</a:t>
            </a:r>
            <a:r>
              <a:rPr lang="ja-JP" altLang="en-US"/>
              <a:t>とレスポンス</a:t>
            </a:r>
            <a:endParaRPr lang="en-US" altLang="ja-JP" dirty="0"/>
          </a:p>
          <a:p>
            <a:r>
              <a:rPr lang="ja-JP" altLang="en-US"/>
              <a:t>でも、</a:t>
            </a:r>
            <a:r>
              <a:rPr lang="en-US" altLang="ja-JP" dirty="0"/>
              <a:t>Disturbance</a:t>
            </a:r>
            <a:r>
              <a:rPr lang="ja-JP" altLang="en-US"/>
              <a:t>というよりはランダムノイズ？？</a:t>
            </a:r>
            <a:endParaRPr lang="en-US" altLang="ja-JP" dirty="0"/>
          </a:p>
          <a:p>
            <a:pPr lvl="1"/>
            <a:r>
              <a:rPr lang="ja-JP" altLang="en-US"/>
              <a:t>年毎の加入変動</a:t>
            </a:r>
            <a:endParaRPr lang="en-US" altLang="ja-JP" dirty="0"/>
          </a:p>
          <a:p>
            <a:pPr lvl="1"/>
            <a:r>
              <a:rPr lang="ja-JP" altLang="en-US"/>
              <a:t>前の年に影響を受ける</a:t>
            </a:r>
            <a:r>
              <a:rPr lang="en-US" altLang="ja-JP" dirty="0"/>
              <a:t>Continuous-time random process</a:t>
            </a:r>
            <a:r>
              <a:rPr lang="ja-JP" altLang="en-US"/>
              <a:t>を作る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2"/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 descr="文字の書かれた紙&#10;&#10;自動的に生成された説明">
            <a:extLst>
              <a:ext uri="{FF2B5EF4-FFF2-40B4-BE49-F238E27FC236}">
                <a16:creationId xmlns:a16="http://schemas.microsoft.com/office/drawing/2014/main" id="{8EFF79FB-4F0D-5747-8B9C-EDA24E6B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91" t="68958" r="11285" b="27709"/>
          <a:stretch/>
        </p:blipFill>
        <p:spPr>
          <a:xfrm>
            <a:off x="2750349" y="3314703"/>
            <a:ext cx="4950616" cy="600076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019804B-9739-D548-B25C-ECF43CA0F65F}"/>
              </a:ext>
            </a:extLst>
          </p:cNvPr>
          <p:cNvCxnSpPr>
            <a:cxnSpLocks/>
          </p:cNvCxnSpPr>
          <p:nvPr/>
        </p:nvCxnSpPr>
        <p:spPr>
          <a:xfrm flipV="1">
            <a:off x="2914652" y="3729043"/>
            <a:ext cx="957262" cy="44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C824E8-9C31-6E47-8CA8-90D9CC00FDCF}"/>
              </a:ext>
            </a:extLst>
          </p:cNvPr>
          <p:cNvSpPr txBox="1"/>
          <p:nvPr/>
        </p:nvSpPr>
        <p:spPr>
          <a:xfrm>
            <a:off x="2197600" y="3945387"/>
            <a:ext cx="157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Auto-correlation</a:t>
            </a:r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319C0A6-DD6E-FF41-8A0C-C64173D4B7E5}"/>
              </a:ext>
            </a:extLst>
          </p:cNvPr>
          <p:cNvCxnSpPr>
            <a:cxnSpLocks/>
          </p:cNvCxnSpPr>
          <p:nvPr/>
        </p:nvCxnSpPr>
        <p:spPr>
          <a:xfrm flipH="1" flipV="1">
            <a:off x="5222680" y="3797010"/>
            <a:ext cx="397072" cy="29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1DB65C-C2BC-3742-B2B8-7DE18ED189D9}"/>
              </a:ext>
            </a:extLst>
          </p:cNvPr>
          <p:cNvSpPr txBox="1"/>
          <p:nvPr/>
        </p:nvSpPr>
        <p:spPr>
          <a:xfrm>
            <a:off x="3887394" y="4049716"/>
            <a:ext cx="157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Spread of process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9A3CD3-EB7E-7141-8A4F-39CE561855A7}"/>
              </a:ext>
            </a:extLst>
          </p:cNvPr>
          <p:cNvSpPr txBox="1"/>
          <p:nvPr/>
        </p:nvSpPr>
        <p:spPr>
          <a:xfrm>
            <a:off x="5529261" y="4045172"/>
            <a:ext cx="157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Brownian </a:t>
            </a:r>
            <a:r>
              <a:rPr lang="en-US" altLang="ja-JP" dirty="0"/>
              <a:t>Motion </a:t>
            </a:r>
            <a:r>
              <a:rPr kumimoji="1" lang="en-US" altLang="ja-JP" dirty="0"/>
              <a:t>Process</a:t>
            </a:r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77C8BD3-9F90-1F48-9BE2-4AD9F0CCFFA8}"/>
              </a:ext>
            </a:extLst>
          </p:cNvPr>
          <p:cNvCxnSpPr>
            <a:cxnSpLocks/>
          </p:cNvCxnSpPr>
          <p:nvPr/>
        </p:nvCxnSpPr>
        <p:spPr>
          <a:xfrm flipV="1">
            <a:off x="4645223" y="3763858"/>
            <a:ext cx="27984" cy="28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68B3C0-87A2-2F41-B200-BC0B5216AFAD}"/>
              </a:ext>
            </a:extLst>
          </p:cNvPr>
          <p:cNvSpPr txBox="1"/>
          <p:nvPr/>
        </p:nvSpPr>
        <p:spPr>
          <a:xfrm>
            <a:off x="578466" y="303753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Ornstein</a:t>
            </a:r>
            <a:r>
              <a:rPr kumimoji="1" lang="ja-JP" altLang="en-US"/>
              <a:t>ー</a:t>
            </a:r>
            <a:r>
              <a:rPr kumimoji="1" lang="en-US" altLang="ja-JP" dirty="0" err="1"/>
              <a:t>Uhlenbeck</a:t>
            </a:r>
            <a:r>
              <a:rPr kumimoji="1" lang="en-US" altLang="ja-JP" dirty="0"/>
              <a:t> process</a:t>
            </a:r>
            <a:endParaRPr kumimoji="1" lang="ja-JP" altLang="en-US"/>
          </a:p>
        </p:txBody>
      </p:sp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57A4F449-0EB5-984C-908C-25CE9FDF3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9" t="46250" r="43416" b="50323"/>
          <a:stretch/>
        </p:blipFill>
        <p:spPr>
          <a:xfrm>
            <a:off x="987498" y="5331856"/>
            <a:ext cx="6713467" cy="60007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1D6ADD5-B430-7741-A815-DA6F0A952D69}"/>
              </a:ext>
            </a:extLst>
          </p:cNvPr>
          <p:cNvSpPr txBox="1"/>
          <p:nvPr/>
        </p:nvSpPr>
        <p:spPr>
          <a:xfrm>
            <a:off x="5258994" y="505940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r</a:t>
            </a:r>
            <a:r>
              <a:rPr kumimoji="1" lang="en-US" altLang="ja-JP" dirty="0" err="1"/>
              <a:t>norm</a:t>
            </a:r>
            <a:r>
              <a:rPr kumimoji="1" lang="en-US" altLang="ja-JP" dirty="0"/>
              <a:t>(0,1)</a:t>
            </a:r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CE186BE8-064F-D94F-B2E9-E39603AC499F}"/>
              </a:ext>
            </a:extLst>
          </p:cNvPr>
          <p:cNvSpPr/>
          <p:nvPr/>
        </p:nvSpPr>
        <p:spPr>
          <a:xfrm>
            <a:off x="5258994" y="5403292"/>
            <a:ext cx="200025" cy="3143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 descr="文字の書かれた紙&#10;&#10;自動的に生成された説明">
            <a:extLst>
              <a:ext uri="{FF2B5EF4-FFF2-40B4-BE49-F238E27FC236}">
                <a16:creationId xmlns:a16="http://schemas.microsoft.com/office/drawing/2014/main" id="{97B20541-BB37-FB4B-B966-398BA68E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7" t="54375" r="43246" b="42341"/>
          <a:stretch/>
        </p:blipFill>
        <p:spPr>
          <a:xfrm>
            <a:off x="2588627" y="5955887"/>
            <a:ext cx="5112338" cy="585023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D37687D-8012-084B-BD98-9DAB6FAE1225}"/>
              </a:ext>
            </a:extLst>
          </p:cNvPr>
          <p:cNvSpPr txBox="1"/>
          <p:nvPr/>
        </p:nvSpPr>
        <p:spPr>
          <a:xfrm>
            <a:off x="949856" y="60574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加入効率モデル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2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の書かれた紙&#10;&#10;自動的に生成された説明">
            <a:extLst>
              <a:ext uri="{FF2B5EF4-FFF2-40B4-BE49-F238E27FC236}">
                <a16:creationId xmlns:a16="http://schemas.microsoft.com/office/drawing/2014/main" id="{7AC4BA63-B54A-9E44-BA1B-2B08F9FD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4" t="9167" r="42535" b="60625"/>
          <a:stretch/>
        </p:blipFill>
        <p:spPr>
          <a:xfrm>
            <a:off x="471488" y="152698"/>
            <a:ext cx="8932050" cy="524351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D2412B-C217-F945-9826-0438E6017979}"/>
              </a:ext>
            </a:extLst>
          </p:cNvPr>
          <p:cNvSpPr txBox="1"/>
          <p:nvPr/>
        </p:nvSpPr>
        <p:spPr>
          <a:xfrm>
            <a:off x="6419849" y="5504973"/>
            <a:ext cx="557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大きいサイズの種</a:t>
            </a:r>
            <a:r>
              <a:rPr lang="ja-JP" altLang="en-US"/>
              <a:t>は</a:t>
            </a:r>
            <a:r>
              <a:rPr lang="en-US" altLang="ja-JP" dirty="0"/>
              <a:t>More adult age structure</a:t>
            </a:r>
            <a:r>
              <a:rPr lang="ja-JP" altLang="en-US"/>
              <a:t>がある。</a:t>
            </a:r>
            <a:endParaRPr lang="en-US" altLang="ja-JP" dirty="0"/>
          </a:p>
          <a:p>
            <a:r>
              <a:rPr kumimoji="1" lang="ja-JP" altLang="en-US"/>
              <a:t>そのため、ノイズを平均化する効果がある。</a:t>
            </a:r>
            <a:endParaRPr kumimoji="1" lang="en-US" altLang="ja-JP" dirty="0"/>
          </a:p>
          <a:p>
            <a:r>
              <a:rPr kumimoji="1" lang="ja-JP" altLang="en-US"/>
              <a:t>また、小さい種は元々密度には影響されない </a:t>
            </a:r>
            <a:r>
              <a:rPr kumimoji="1" lang="en-US" altLang="ja-JP" dirty="0"/>
              <a:t>population regulation </a:t>
            </a:r>
            <a:r>
              <a:rPr kumimoji="1" lang="ja-JP" altLang="en-US"/>
              <a:t>になっている</a:t>
            </a:r>
            <a:r>
              <a:rPr kumimoji="1" lang="en-US" altLang="ja-JP" dirty="0"/>
              <a:t>(4.2)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7F388D-6664-3240-940A-0E743D2E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７</a:t>
            </a:r>
            <a:r>
              <a:rPr kumimoji="1" lang="en-US" altLang="ja-JP" dirty="0"/>
              <a:t>.</a:t>
            </a:r>
            <a:r>
              <a:rPr kumimoji="1" lang="ja-JP" altLang="en-US"/>
              <a:t>４　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E96773-7A4D-3744-AFAD-896566C90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/>
              <a:t>魚</a:t>
            </a:r>
            <a:r>
              <a:rPr kumimoji="1" lang="en-US" altLang="ja-JP" dirty="0"/>
              <a:t>Population</a:t>
            </a:r>
            <a:r>
              <a:rPr kumimoji="1" lang="ja-JP" altLang="en-US"/>
              <a:t>の</a:t>
            </a:r>
            <a:r>
              <a:rPr kumimoji="1" lang="en-US" altLang="ja-JP" dirty="0"/>
              <a:t>Disturbance</a:t>
            </a:r>
            <a:r>
              <a:rPr kumimoji="1" lang="ja-JP" altLang="en-US"/>
              <a:t>へのレスポンス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Press Perturbation</a:t>
            </a:r>
          </a:p>
          <a:p>
            <a:pPr lvl="1"/>
            <a:r>
              <a:rPr lang="en-US" altLang="ja-JP" dirty="0"/>
              <a:t>Continuously varying Perturbation</a:t>
            </a:r>
          </a:p>
          <a:p>
            <a:pPr marL="0" indent="0">
              <a:buNone/>
            </a:pPr>
            <a:r>
              <a:rPr lang="ja-JP" altLang="en-US"/>
              <a:t>３つのルール</a:t>
            </a:r>
            <a:endParaRPr lang="en-US" altLang="ja-JP" dirty="0"/>
          </a:p>
          <a:p>
            <a:r>
              <a:rPr lang="ja-JP" altLang="en-US"/>
              <a:t>成熟するまでののラグタイムがある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sz="1400"/>
              <a:t>（成熟するまでの時間は</a:t>
            </a:r>
            <a:r>
              <a:rPr lang="en-US" altLang="ja-JP" sz="1400" dirty="0"/>
              <a:t>metabolic scaling</a:t>
            </a:r>
            <a:r>
              <a:rPr lang="ja-JP" altLang="en-US" sz="1400"/>
              <a:t>に影響される：大きい魚ほど、ラグ時間が増える）</a:t>
            </a:r>
            <a:endParaRPr lang="en-US" altLang="ja-JP" dirty="0"/>
          </a:p>
          <a:p>
            <a:r>
              <a:rPr kumimoji="1" lang="ja-JP" altLang="en-US"/>
              <a:t>早い</a:t>
            </a:r>
            <a:r>
              <a:rPr lang="en-US" altLang="ja-JP" dirty="0"/>
              <a:t>d</a:t>
            </a:r>
            <a:r>
              <a:rPr kumimoji="1" lang="en-US" altLang="ja-JP" dirty="0"/>
              <a:t>isturbance</a:t>
            </a:r>
            <a:r>
              <a:rPr lang="ja-JP" altLang="en-US"/>
              <a:t>は成魚のコホートである程度平均化される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sz="1400"/>
              <a:t>（ただし成魚のコホートは</a:t>
            </a:r>
            <a:r>
              <a:rPr lang="en-US" altLang="ja-JP" sz="1400" dirty="0"/>
              <a:t>metabolic scaling</a:t>
            </a:r>
            <a:r>
              <a:rPr lang="ja-JP" altLang="en-US" sz="1400"/>
              <a:t>に影響される：大きい魚ほどコホート数が多い）</a:t>
            </a:r>
            <a:endParaRPr lang="en-US" altLang="ja-JP" sz="1400" dirty="0"/>
          </a:p>
          <a:p>
            <a:r>
              <a:rPr lang="en-US" altLang="ja-JP" dirty="0"/>
              <a:t>Population</a:t>
            </a:r>
            <a:r>
              <a:rPr lang="ja-JP" altLang="en-US"/>
              <a:t>成長率は</a:t>
            </a:r>
            <a:r>
              <a:rPr lang="en-US" altLang="ja-JP" dirty="0"/>
              <a:t>metabolic scaling</a:t>
            </a:r>
            <a:r>
              <a:rPr lang="ja-JP" altLang="en-US"/>
              <a:t>ルールに則らない</a:t>
            </a:r>
            <a:endParaRPr lang="en-US" altLang="ja-JP" dirty="0"/>
          </a:p>
          <a:p>
            <a:pPr lvl="1"/>
            <a:r>
              <a:rPr lang="en-US" altLang="ja-JP" dirty="0"/>
              <a:t>Fig7.1a</a:t>
            </a:r>
            <a:r>
              <a:rPr lang="ja-JP" altLang="en-US"/>
              <a:t>からも見れるように、最大サイズとは独立している</a:t>
            </a:r>
            <a:r>
              <a:rPr lang="en-US" altLang="ja-JP" dirty="0"/>
              <a:t>(why</a:t>
            </a:r>
            <a:r>
              <a:rPr lang="ja-JP" altLang="en-US"/>
              <a:t>は後章で</a:t>
            </a:r>
            <a:r>
              <a:rPr lang="en-US" altLang="ja-JP" dirty="0"/>
              <a:t>)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751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5D21A5-8F24-E641-BEF0-37EF0DD2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26F0A4-085A-004C-9526-067CF0B5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Eq.7.13</a:t>
            </a:r>
            <a:r>
              <a:rPr kumimoji="1" lang="ja-JP" altLang="en-US"/>
              <a:t>で計算される</a:t>
            </a:r>
            <a:r>
              <a:rPr lang="en-US" altLang="ja-JP" dirty="0" err="1"/>
              <a:t>r</a:t>
            </a:r>
            <a:r>
              <a:rPr kumimoji="1" lang="en-US" altLang="ja-JP" baseline="-25000" dirty="0" err="1"/>
              <a:t>max</a:t>
            </a:r>
            <a:r>
              <a:rPr lang="ja-JP" altLang="en-US"/>
              <a:t>は他の</a:t>
            </a:r>
            <a:r>
              <a:rPr lang="en-US" altLang="ja-JP" dirty="0"/>
              <a:t>logistic growth model</a:t>
            </a:r>
            <a:r>
              <a:rPr lang="ja-JP" altLang="en-US"/>
              <a:t>とかに使える</a:t>
            </a:r>
            <a:endParaRPr lang="en-US" altLang="ja-JP" dirty="0"/>
          </a:p>
          <a:p>
            <a:r>
              <a:rPr kumimoji="1" lang="ja-JP" altLang="en-US"/>
              <a:t>必要なパラメーターは</a:t>
            </a:r>
            <a:r>
              <a:rPr kumimoji="1" lang="en-US" altLang="ja-JP" dirty="0"/>
              <a:t>von </a:t>
            </a:r>
            <a:r>
              <a:rPr kumimoji="1" lang="en-US" altLang="ja-JP" dirty="0" err="1"/>
              <a:t>Bertlanffy</a:t>
            </a:r>
            <a:r>
              <a:rPr kumimoji="1" lang="en-US" altLang="ja-JP" dirty="0"/>
              <a:t> growth parameter</a:t>
            </a:r>
            <a:r>
              <a:rPr kumimoji="1" lang="ja-JP" altLang="en-US"/>
              <a:t>で出てくる</a:t>
            </a:r>
            <a:r>
              <a:rPr kumimoji="1" lang="en-US" altLang="ja-JP" dirty="0"/>
              <a:t>K, </a:t>
            </a:r>
            <a:r>
              <a:rPr kumimoji="1" lang="en-US" altLang="ja-JP" dirty="0" err="1"/>
              <a:t>Linf</a:t>
            </a:r>
            <a:r>
              <a:rPr kumimoji="1" lang="en-US" altLang="ja-JP" dirty="0"/>
              <a:t>, </a:t>
            </a:r>
            <a:r>
              <a:rPr kumimoji="1" lang="ja-JP" altLang="en-US"/>
              <a:t>と</a:t>
            </a:r>
            <a:r>
              <a:rPr kumimoji="1" lang="en-US" altLang="ja-JP" dirty="0"/>
              <a:t>M</a:t>
            </a:r>
            <a:r>
              <a:rPr kumimoji="1" lang="ja-JP" altLang="en-US"/>
              <a:t>で</a:t>
            </a:r>
            <a:r>
              <a:rPr kumimoji="1" lang="en-US" altLang="ja-JP" dirty="0" err="1"/>
              <a:t>r</a:t>
            </a:r>
            <a:r>
              <a:rPr kumimoji="1" lang="en-US" altLang="ja-JP" baseline="-25000" dirty="0" err="1"/>
              <a:t>max</a:t>
            </a:r>
            <a:r>
              <a:rPr kumimoji="1" lang="ja-JP" altLang="en-US"/>
              <a:t>は計算できる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AD7049F-3C36-754A-82DD-59ACF0B40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0" t="22291" r="43186" b="73380"/>
          <a:stretch/>
        </p:blipFill>
        <p:spPr>
          <a:xfrm>
            <a:off x="3529014" y="3754350"/>
            <a:ext cx="5972175" cy="756638"/>
          </a:xfrm>
          <a:prstGeom prst="rect">
            <a:avLst/>
          </a:prstGeom>
        </p:spPr>
      </p:pic>
      <p:pic>
        <p:nvPicPr>
          <p:cNvPr id="6" name="図 5" descr="文字の書かれた紙&#10;&#10;自動的に生成された説明">
            <a:extLst>
              <a:ext uri="{FF2B5EF4-FFF2-40B4-BE49-F238E27FC236}">
                <a16:creationId xmlns:a16="http://schemas.microsoft.com/office/drawing/2014/main" id="{CF21F05C-798C-B74A-B1E0-E04A53DA4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83" t="57709" r="12066" b="38750"/>
          <a:stretch/>
        </p:blipFill>
        <p:spPr>
          <a:xfrm>
            <a:off x="2707055" y="4574938"/>
            <a:ext cx="7616092" cy="657225"/>
          </a:xfrm>
          <a:prstGeom prst="rect">
            <a:avLst/>
          </a:prstGeom>
        </p:spPr>
      </p:pic>
      <p:pic>
        <p:nvPicPr>
          <p:cNvPr id="8" name="図 7" descr="パソコンの画面&#10;&#10;自動的に生成された説明">
            <a:extLst>
              <a:ext uri="{FF2B5EF4-FFF2-40B4-BE49-F238E27FC236}">
                <a16:creationId xmlns:a16="http://schemas.microsoft.com/office/drawing/2014/main" id="{8A779675-0B42-FF42-8466-D61311690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08" t="28333" r="7378" b="68557"/>
          <a:stretch/>
        </p:blipFill>
        <p:spPr>
          <a:xfrm>
            <a:off x="788168" y="5462248"/>
            <a:ext cx="5481692" cy="633753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8C69D23-8B1C-AA42-AAF4-C1D43579646F}"/>
              </a:ext>
            </a:extLst>
          </p:cNvPr>
          <p:cNvCxnSpPr>
            <a:cxnSpLocks/>
          </p:cNvCxnSpPr>
          <p:nvPr/>
        </p:nvCxnSpPr>
        <p:spPr>
          <a:xfrm flipV="1">
            <a:off x="1114425" y="5014913"/>
            <a:ext cx="2628900" cy="67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60CD2BA3-9B86-7B43-B28B-8947499D32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41" t="68333" r="4601" b="26875"/>
          <a:stretch/>
        </p:blipFill>
        <p:spPr>
          <a:xfrm>
            <a:off x="5984428" y="5442960"/>
            <a:ext cx="6207572" cy="775948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B7A221D-C564-C842-A0AB-0461F3003BE2}"/>
              </a:ext>
            </a:extLst>
          </p:cNvPr>
          <p:cNvCxnSpPr>
            <a:cxnSpLocks/>
          </p:cNvCxnSpPr>
          <p:nvPr/>
        </p:nvCxnSpPr>
        <p:spPr>
          <a:xfrm flipH="1" flipV="1">
            <a:off x="5718786" y="5001807"/>
            <a:ext cx="2419929" cy="69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3507474-5F72-304A-BC7B-17EB40C9A825}"/>
              </a:ext>
            </a:extLst>
          </p:cNvPr>
          <p:cNvSpPr txBox="1"/>
          <p:nvPr/>
        </p:nvSpPr>
        <p:spPr>
          <a:xfrm>
            <a:off x="4154222" y="6478246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ただし、</a:t>
            </a:r>
            <a:r>
              <a:rPr lang="en-US" altLang="ja-JP" dirty="0"/>
              <a:t>unstructured model</a:t>
            </a:r>
            <a:r>
              <a:rPr lang="ja-JP" altLang="en-US"/>
              <a:t>を使う場合ラグフェーズはうまく捉えられない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4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D1F26-A4DC-AA49-BA4F-2DDDF6EF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Topics Covered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AC4983-36D8-F742-B906-03F97048A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今までの章は安定状態（増減しない）の</a:t>
            </a:r>
            <a:r>
              <a:rPr lang="en-US" altLang="ja-JP" dirty="0"/>
              <a:t>Fish Stock</a:t>
            </a:r>
            <a:r>
              <a:rPr lang="ja-JP" altLang="en-US"/>
              <a:t>を扱っていた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でも実際は、環境要因による加入量</a:t>
            </a:r>
            <a:r>
              <a:rPr lang="ja-JP" altLang="en-US"/>
              <a:t>の変動</a:t>
            </a:r>
            <a:r>
              <a:rPr kumimoji="1" lang="ja-JP" altLang="en-US"/>
              <a:t>、餌や捕食者の増減などによって魚の数は変わる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７章でカバーするトピックは：</a:t>
            </a:r>
            <a:endParaRPr kumimoji="1" lang="en-US" altLang="ja-JP" dirty="0"/>
          </a:p>
          <a:p>
            <a:r>
              <a:rPr kumimoji="1" lang="en-US" altLang="ja-JP" dirty="0"/>
              <a:t>Population Growth Rate</a:t>
            </a:r>
          </a:p>
          <a:p>
            <a:r>
              <a:rPr lang="en-US" altLang="ja-JP" dirty="0"/>
              <a:t>Population Recovery from Fishing (press perturbation)</a:t>
            </a:r>
          </a:p>
          <a:p>
            <a:r>
              <a:rPr lang="en-US" altLang="ja-JP" dirty="0"/>
              <a:t>Population Response to Environmental Fluctuations (more like recruitment fluctuation) (dynamic response to continuous perturbation)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365733-99A1-EF44-8D8A-FC3393FB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4" y="435736"/>
            <a:ext cx="10515600" cy="59284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Fish stock abundance and structure change </a:t>
            </a:r>
            <a:r>
              <a:rPr kumimoji="1" lang="en-US" altLang="ja-JP" u="sng" dirty="0"/>
              <a:t>over time</a:t>
            </a:r>
          </a:p>
          <a:p>
            <a:pPr lvl="1"/>
            <a:r>
              <a:rPr lang="ja-JP" altLang="en-US"/>
              <a:t>４章</a:t>
            </a:r>
            <a:r>
              <a:rPr lang="en-US" altLang="ja-JP" dirty="0"/>
              <a:t>〜</a:t>
            </a:r>
            <a:r>
              <a:rPr lang="ja-JP" altLang="en-US"/>
              <a:t>６章までの</a:t>
            </a:r>
            <a:r>
              <a:rPr lang="en-US" altLang="ja-JP" dirty="0"/>
              <a:t>McKendrick von Foster equation</a:t>
            </a:r>
            <a:r>
              <a:rPr lang="ja-JP" altLang="en-US"/>
              <a:t>は経時変化を考慮していない</a:t>
            </a:r>
            <a:endParaRPr lang="en-US" altLang="ja-JP" dirty="0"/>
          </a:p>
          <a:p>
            <a:pPr lvl="1"/>
            <a:r>
              <a:rPr kumimoji="1" lang="ja-JP" altLang="en-US"/>
              <a:t>７章の</a:t>
            </a:r>
            <a:r>
              <a:rPr lang="en-US" altLang="ja-JP" dirty="0"/>
              <a:t>McKendrick von Foster equation</a:t>
            </a:r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Disturbance</a:t>
            </a:r>
            <a:r>
              <a:rPr kumimoji="1" lang="ja-JP" altLang="en-US"/>
              <a:t>から回復するストックのパターンは、１）初期の</a:t>
            </a:r>
            <a:r>
              <a:rPr lang="ja-JP" altLang="en-US"/>
              <a:t>時間的ラグ期、２）指数的成長期、３）均衡への弛緩期に分けられる</a:t>
            </a:r>
            <a:endParaRPr lang="en-US" altLang="ja-JP" dirty="0"/>
          </a:p>
        </p:txBody>
      </p:sp>
      <p:pic>
        <p:nvPicPr>
          <p:cNvPr id="5" name="図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76B2199C-EB0D-1846-8B40-7DB5377CC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59" t="34791" r="8160" b="60417"/>
          <a:stretch/>
        </p:blipFill>
        <p:spPr>
          <a:xfrm>
            <a:off x="1513141" y="2625186"/>
            <a:ext cx="8467711" cy="121443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BD523D4-9430-754A-86BB-26D10BB76828}"/>
              </a:ext>
            </a:extLst>
          </p:cNvPr>
          <p:cNvSpPr/>
          <p:nvPr/>
        </p:nvSpPr>
        <p:spPr>
          <a:xfrm>
            <a:off x="6942391" y="3232405"/>
            <a:ext cx="200025" cy="3143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961E702C-A736-9F4B-B71A-F11669D45572}"/>
              </a:ext>
            </a:extLst>
          </p:cNvPr>
          <p:cNvSpPr/>
          <p:nvPr/>
        </p:nvSpPr>
        <p:spPr>
          <a:xfrm>
            <a:off x="2765679" y="2918080"/>
            <a:ext cx="200025" cy="3143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B65E13A-C7CC-0848-B96D-CAAD041AA2D3}"/>
              </a:ext>
            </a:extLst>
          </p:cNvPr>
          <p:cNvSpPr/>
          <p:nvPr/>
        </p:nvSpPr>
        <p:spPr>
          <a:xfrm>
            <a:off x="4804029" y="2968880"/>
            <a:ext cx="200025" cy="3143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91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ED94F-E3FE-1D45-BC6A-0BC192BC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7.1</a:t>
            </a:r>
            <a:r>
              <a:rPr kumimoji="1" lang="ja-JP" altLang="en-US"/>
              <a:t>増加率を求める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181130-8795-DE4D-BE42-E5D6A6E39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簡単な増加率の式：</a:t>
            </a:r>
            <a:endParaRPr kumimoji="1" lang="en-US" altLang="ja-JP" dirty="0"/>
          </a:p>
          <a:p>
            <a:r>
              <a:rPr lang="ja-JP" altLang="en-US"/>
              <a:t>これを体長組成</a:t>
            </a:r>
            <a:r>
              <a:rPr lang="en-US" altLang="ja-JP" dirty="0"/>
              <a:t>N(</a:t>
            </a:r>
            <a:r>
              <a:rPr lang="en-US" altLang="ja-JP" dirty="0" err="1"/>
              <a:t>w,t</a:t>
            </a:r>
            <a:r>
              <a:rPr lang="en-US" altLang="ja-JP" dirty="0"/>
              <a:t>)</a:t>
            </a:r>
            <a:r>
              <a:rPr lang="ja-JP" altLang="en-US"/>
              <a:t>で表して解けるようにしたい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	N(</a:t>
            </a:r>
            <a:r>
              <a:rPr lang="en-US" altLang="ja-JP" dirty="0" err="1"/>
              <a:t>w,t</a:t>
            </a:r>
            <a:r>
              <a:rPr lang="en-US" altLang="ja-JP" dirty="0"/>
              <a:t>)=v(w)</a:t>
            </a:r>
            <a:r>
              <a:rPr lang="en-US" altLang="ja-JP" dirty="0" err="1"/>
              <a:t>e</a:t>
            </a:r>
            <a:r>
              <a:rPr lang="en-US" altLang="ja-JP" baseline="30000" dirty="0" err="1"/>
              <a:t>r</a:t>
            </a:r>
            <a:r>
              <a:rPr lang="en-US" altLang="ja-JP" sz="1600" baseline="30000" dirty="0" err="1"/>
              <a:t>max</a:t>
            </a:r>
            <a:r>
              <a:rPr lang="en-US" altLang="ja-JP" baseline="30000" dirty="0" err="1"/>
              <a:t>t</a:t>
            </a:r>
            <a:endParaRPr kumimoji="1" lang="en-US" altLang="ja-JP" baseline="30000" dirty="0"/>
          </a:p>
        </p:txBody>
      </p:sp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FB334C46-EC52-A140-A8FC-B358DF55A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01" t="26621" r="36936" b="71429"/>
          <a:stretch/>
        </p:blipFill>
        <p:spPr>
          <a:xfrm>
            <a:off x="4500562" y="1690688"/>
            <a:ext cx="2737231" cy="646114"/>
          </a:xfrm>
          <a:prstGeom prst="rect">
            <a:avLst/>
          </a:prstGeom>
        </p:spPr>
      </p:pic>
      <p:pic>
        <p:nvPicPr>
          <p:cNvPr id="18" name="図 1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E41941CA-F46F-E546-8E45-824D41E5D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9" t="34791" r="8160" b="60417"/>
          <a:stretch/>
        </p:blipFill>
        <p:spPr>
          <a:xfrm>
            <a:off x="1355980" y="2821781"/>
            <a:ext cx="8467711" cy="1214438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35F9CE-36F0-8D48-9496-03BFCAAF214A}"/>
              </a:ext>
            </a:extLst>
          </p:cNvPr>
          <p:cNvSpPr/>
          <p:nvPr/>
        </p:nvSpPr>
        <p:spPr>
          <a:xfrm>
            <a:off x="3681983" y="4308015"/>
            <a:ext cx="390144" cy="3413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66425C-119E-7E48-A8FB-DFE7D74EC6E4}"/>
              </a:ext>
            </a:extLst>
          </p:cNvPr>
          <p:cNvSpPr txBox="1"/>
          <p:nvPr/>
        </p:nvSpPr>
        <p:spPr>
          <a:xfrm>
            <a:off x="9412211" y="3778882"/>
            <a:ext cx="3096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＊ただし、この章では成長率</a:t>
            </a:r>
            <a:r>
              <a:rPr lang="en-US" altLang="ja-JP" dirty="0"/>
              <a:t>g(w)</a:t>
            </a:r>
            <a:r>
              <a:rPr kumimoji="1" lang="ja-JP" altLang="en-US"/>
              <a:t>と死亡率</a:t>
            </a:r>
            <a:r>
              <a:rPr kumimoji="1" lang="en-US" altLang="ja-JP" dirty="0"/>
              <a:t>mu(w)</a:t>
            </a:r>
            <a:r>
              <a:rPr kumimoji="1" lang="ja-JP" altLang="en-US"/>
              <a:t>は</a:t>
            </a:r>
            <a:r>
              <a:rPr kumimoji="1" lang="en-US" altLang="ja-JP" dirty="0"/>
              <a:t>Constant</a:t>
            </a:r>
            <a:r>
              <a:rPr kumimoji="1" lang="ja-JP" altLang="en-US"/>
              <a:t>とする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7524638-BA11-EA44-A0E0-6610EC50CDBA}"/>
              </a:ext>
            </a:extLst>
          </p:cNvPr>
          <p:cNvCxnSpPr>
            <a:cxnSpLocks/>
          </p:cNvCxnSpPr>
          <p:nvPr/>
        </p:nvCxnSpPr>
        <p:spPr>
          <a:xfrm flipH="1">
            <a:off x="3523488" y="4082551"/>
            <a:ext cx="548640" cy="22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070651C-1D60-8940-9D6E-4935EE00EA5F}"/>
              </a:ext>
            </a:extLst>
          </p:cNvPr>
          <p:cNvSpPr txBox="1"/>
          <p:nvPr/>
        </p:nvSpPr>
        <p:spPr>
          <a:xfrm>
            <a:off x="4072127" y="3871215"/>
            <a:ext cx="181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Stock structure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579163A-F3D7-0B4A-AC9F-B9EAA1CE5166}"/>
              </a:ext>
            </a:extLst>
          </p:cNvPr>
          <p:cNvSpPr txBox="1"/>
          <p:nvPr/>
        </p:nvSpPr>
        <p:spPr>
          <a:xfrm>
            <a:off x="838200" y="4885589"/>
            <a:ext cx="8074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ただ、</a:t>
            </a:r>
            <a:r>
              <a:rPr kumimoji="1" lang="en-US" altLang="ja-JP" dirty="0"/>
              <a:t>imbalance between the ratio between juveniles and adults</a:t>
            </a:r>
            <a:r>
              <a:rPr kumimoji="1" lang="ja-JP" altLang="en-US"/>
              <a:t>のため、</a:t>
            </a:r>
            <a:r>
              <a:rPr kumimoji="1" lang="en-US" altLang="ja-JP" dirty="0"/>
              <a:t> </a:t>
            </a:r>
          </a:p>
          <a:p>
            <a:r>
              <a:rPr kumimoji="1" lang="ja-JP" altLang="en-US"/>
              <a:t>簡単な代入では終わらせられない</a:t>
            </a:r>
          </a:p>
        </p:txBody>
      </p:sp>
      <p:pic>
        <p:nvPicPr>
          <p:cNvPr id="26" name="図 2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7BBC6C0-CF64-AA4F-9198-0FBBBFFCD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5" t="54167" r="9592" b="41666"/>
          <a:stretch/>
        </p:blipFill>
        <p:spPr>
          <a:xfrm>
            <a:off x="318086" y="5498761"/>
            <a:ext cx="7508081" cy="950390"/>
          </a:xfrm>
          <a:prstGeom prst="rect">
            <a:avLst/>
          </a:prstGeom>
        </p:spPr>
      </p:pic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69495089-9D11-914E-8756-8220995D439E}"/>
              </a:ext>
            </a:extLst>
          </p:cNvPr>
          <p:cNvSpPr/>
          <p:nvPr/>
        </p:nvSpPr>
        <p:spPr>
          <a:xfrm>
            <a:off x="3003423" y="5611852"/>
            <a:ext cx="2389631" cy="83729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55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2EA2D0CF-EB92-D141-876C-65ACD4C5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62" y="504824"/>
            <a:ext cx="10515600" cy="6124575"/>
          </a:xfrm>
        </p:spPr>
        <p:txBody>
          <a:bodyPr>
            <a:normAutofit/>
          </a:bodyPr>
          <a:lstStyle/>
          <a:p>
            <a:r>
              <a:rPr lang="ja-JP" altLang="en-US"/>
              <a:t>実際の</a:t>
            </a:r>
            <a:r>
              <a:rPr lang="en-US" altLang="ja-JP" dirty="0"/>
              <a:t>r </a:t>
            </a:r>
            <a:r>
              <a:rPr lang="en-US" altLang="ja-JP" baseline="-25000" dirty="0"/>
              <a:t>Max</a:t>
            </a:r>
            <a:r>
              <a:rPr lang="ja-JP" altLang="en-US"/>
              <a:t>を求める</a:t>
            </a:r>
            <a:endParaRPr lang="en-US" altLang="ja-JP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endParaRPr lang="en-US" altLang="ja-JP" b="1" u="sng" dirty="0"/>
          </a:p>
          <a:p>
            <a:pPr marL="0" indent="0">
              <a:buNone/>
            </a:pPr>
            <a:r>
              <a:rPr lang="ja-JP" altLang="en-US" sz="2000"/>
              <a:t>①</a:t>
            </a:r>
            <a:r>
              <a:rPr lang="en-US" altLang="ja-JP" sz="2000" dirty="0"/>
              <a:t>Pop</a:t>
            </a:r>
            <a:r>
              <a:rPr lang="ja-JP" altLang="en-US" sz="2000"/>
              <a:t>の成長は個々の成長率</a:t>
            </a:r>
            <a:r>
              <a:rPr lang="en-US" altLang="ja-JP" sz="2000" dirty="0"/>
              <a:t>A</a:t>
            </a:r>
            <a:r>
              <a:rPr lang="ja-JP" altLang="en-US" sz="2000"/>
              <a:t>とは比例しない</a:t>
            </a:r>
            <a:endParaRPr lang="en-US" altLang="ja-JP" sz="2000" i="1" dirty="0"/>
          </a:p>
          <a:p>
            <a:pPr marL="0" indent="0">
              <a:buNone/>
            </a:pPr>
            <a:endParaRPr lang="en-US" altLang="ja-JP" i="1" u="sng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</p:txBody>
      </p:sp>
      <p:pic>
        <p:nvPicPr>
          <p:cNvPr id="23" name="図 22" descr="文字の書かれた紙&#10;&#10;自動的に生成された説明">
            <a:extLst>
              <a:ext uri="{FF2B5EF4-FFF2-40B4-BE49-F238E27FC236}">
                <a16:creationId xmlns:a16="http://schemas.microsoft.com/office/drawing/2014/main" id="{3D441BC7-3C9A-A44F-AB4C-C6E7024F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57709" r="12066" b="38750"/>
          <a:stretch/>
        </p:blipFill>
        <p:spPr>
          <a:xfrm>
            <a:off x="1813660" y="1900238"/>
            <a:ext cx="7616092" cy="657225"/>
          </a:xfrm>
          <a:prstGeom prst="rect">
            <a:avLst/>
          </a:prstGeom>
        </p:spPr>
      </p:pic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664E463A-7A93-604E-AF6A-476D8034BA1C}"/>
              </a:ext>
            </a:extLst>
          </p:cNvPr>
          <p:cNvSpPr/>
          <p:nvPr/>
        </p:nvSpPr>
        <p:spPr>
          <a:xfrm>
            <a:off x="3653406" y="1900237"/>
            <a:ext cx="589981" cy="6572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543C8B-936A-8946-9B57-F456A84D80DD}"/>
              </a:ext>
            </a:extLst>
          </p:cNvPr>
          <p:cNvCxnSpPr>
            <a:cxnSpLocks/>
          </p:cNvCxnSpPr>
          <p:nvPr/>
        </p:nvCxnSpPr>
        <p:spPr>
          <a:xfrm flipH="1">
            <a:off x="3948397" y="1540907"/>
            <a:ext cx="294990" cy="35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79A6826-AF02-454D-AFCB-3D2BA72914B3}"/>
              </a:ext>
            </a:extLst>
          </p:cNvPr>
          <p:cNvSpPr txBox="1"/>
          <p:nvPr/>
        </p:nvSpPr>
        <p:spPr>
          <a:xfrm>
            <a:off x="3948396" y="1171575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②</a:t>
            </a:r>
            <a:r>
              <a:rPr kumimoji="1" lang="en-US" altLang="ja-JP" dirty="0"/>
              <a:t>Metabolic scaling of A(</a:t>
            </a:r>
            <a:r>
              <a:rPr kumimoji="1" lang="ja-JP" altLang="en-US"/>
              <a:t>サイズが大きいほど</a:t>
            </a:r>
            <a:r>
              <a:rPr kumimoji="1" lang="en-US" altLang="ja-JP" dirty="0"/>
              <a:t>r</a:t>
            </a:r>
            <a:r>
              <a:rPr kumimoji="1" lang="ja-JP" altLang="en-US"/>
              <a:t>小さくなる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4ADADAC8-6DE7-2C42-B0C6-9B951CAE1AFF}"/>
              </a:ext>
            </a:extLst>
          </p:cNvPr>
          <p:cNvSpPr/>
          <p:nvPr/>
        </p:nvSpPr>
        <p:spPr>
          <a:xfrm>
            <a:off x="4364831" y="1900234"/>
            <a:ext cx="1864519" cy="65722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0FC185F-DE40-4542-A3CD-83EDC61CE423}"/>
              </a:ext>
            </a:extLst>
          </p:cNvPr>
          <p:cNvCxnSpPr>
            <a:cxnSpLocks/>
          </p:cNvCxnSpPr>
          <p:nvPr/>
        </p:nvCxnSpPr>
        <p:spPr>
          <a:xfrm flipV="1">
            <a:off x="4965047" y="2557460"/>
            <a:ext cx="0" cy="9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17D04D3-450F-F542-B63F-01F4F59824BB}"/>
              </a:ext>
            </a:extLst>
          </p:cNvPr>
          <p:cNvSpPr txBox="1"/>
          <p:nvPr/>
        </p:nvSpPr>
        <p:spPr>
          <a:xfrm>
            <a:off x="2891647" y="3499175"/>
            <a:ext cx="6037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③死亡率</a:t>
            </a:r>
            <a:r>
              <a:rPr lang="en-US" altLang="ja-JP" dirty="0"/>
              <a:t>a</a:t>
            </a:r>
            <a:r>
              <a:rPr lang="ja-JP" altLang="en-US"/>
              <a:t>が大きくなるとここは小さくなる</a:t>
            </a:r>
            <a:endParaRPr lang="en-US" altLang="ja-JP" dirty="0"/>
          </a:p>
          <a:p>
            <a:r>
              <a:rPr kumimoji="1" lang="en-US" altLang="ja-JP" dirty="0"/>
              <a:t>④</a:t>
            </a:r>
            <a:r>
              <a:rPr kumimoji="1" lang="ja-JP" altLang="en-US"/>
              <a:t>最大サイズと連動していて、</a:t>
            </a:r>
            <a:r>
              <a:rPr kumimoji="1" lang="en-US" altLang="ja-JP" dirty="0"/>
              <a:t>metabolic scaling</a:t>
            </a:r>
            <a:r>
              <a:rPr lang="ja-JP" altLang="en-US"/>
              <a:t>によって小さくなる</a:t>
            </a:r>
            <a:r>
              <a:rPr lang="en-US" altLang="ja-JP" dirty="0"/>
              <a:t> r </a:t>
            </a:r>
            <a:r>
              <a:rPr lang="ja-JP" altLang="en-US"/>
              <a:t>を補正する</a:t>
            </a:r>
            <a:endParaRPr kumimoji="1" lang="ja-JP" altLang="en-US"/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FCBB84E7-4B18-E747-A9CC-6F1F575215BC}"/>
              </a:ext>
            </a:extLst>
          </p:cNvPr>
          <p:cNvSpPr/>
          <p:nvPr/>
        </p:nvSpPr>
        <p:spPr>
          <a:xfrm>
            <a:off x="6458289" y="1867424"/>
            <a:ext cx="1081034" cy="65722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934120E-3074-DC47-A0B4-C5423F264EC0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6998806" y="2524649"/>
            <a:ext cx="956950" cy="29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72DC39F-6DFE-2846-B807-9F69F25E7127}"/>
              </a:ext>
            </a:extLst>
          </p:cNvPr>
          <p:cNvSpPr txBox="1"/>
          <p:nvPr/>
        </p:nvSpPr>
        <p:spPr>
          <a:xfrm>
            <a:off x="7956484" y="2675897"/>
            <a:ext cx="38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⑤負の値のため、ここの値が小さければ</a:t>
            </a:r>
            <a:r>
              <a:rPr kumimoji="1" lang="en-US" altLang="ja-JP" dirty="0"/>
              <a:t>Pop</a:t>
            </a:r>
            <a:r>
              <a:rPr kumimoji="1" lang="ja-JP" altLang="en-US"/>
              <a:t>成長も遅くなる</a:t>
            </a:r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3D0065FE-1ABF-3840-82CD-786C9FB96DD5}"/>
              </a:ext>
            </a:extLst>
          </p:cNvPr>
          <p:cNvSpPr/>
          <p:nvPr/>
        </p:nvSpPr>
        <p:spPr>
          <a:xfrm>
            <a:off x="1559719" y="5300658"/>
            <a:ext cx="926306" cy="32861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16CA571-CC35-0344-B1D6-928CC2063CD2}"/>
              </a:ext>
            </a:extLst>
          </p:cNvPr>
          <p:cNvSpPr txBox="1"/>
          <p:nvPr/>
        </p:nvSpPr>
        <p:spPr>
          <a:xfrm>
            <a:off x="2726425" y="5300658"/>
            <a:ext cx="844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&lt;             </a:t>
            </a:r>
            <a:r>
              <a:rPr kumimoji="1" lang="ja-JP" altLang="en-US" sz="2400"/>
              <a:t>だと</a:t>
            </a:r>
            <a:r>
              <a:rPr kumimoji="1" lang="en-US" altLang="ja-JP" sz="2400" dirty="0"/>
              <a:t>Pop</a:t>
            </a:r>
            <a:r>
              <a:rPr kumimoji="1" lang="ja-JP" altLang="en-US" sz="2400"/>
              <a:t>は絶滅する（死亡率</a:t>
            </a:r>
            <a:r>
              <a:rPr kumimoji="1" lang="en-US" altLang="ja-JP" sz="2400" dirty="0"/>
              <a:t>a</a:t>
            </a:r>
            <a:r>
              <a:rPr kumimoji="1" lang="ja-JP" altLang="en-US" sz="2400"/>
              <a:t>が大きい；最大サイズが小さい；産卵</a:t>
            </a:r>
            <a:r>
              <a:rPr lang="ja-JP" altLang="en-US" sz="2400"/>
              <a:t>率が小さい</a:t>
            </a:r>
            <a:r>
              <a:rPr kumimoji="1" lang="ja-JP" altLang="en-US" sz="2400"/>
              <a:t>）</a:t>
            </a:r>
            <a:endParaRPr kumimoji="1" lang="ja-JP" altLang="en-US"/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11710261-818C-454A-8E87-B8848D42269F}"/>
              </a:ext>
            </a:extLst>
          </p:cNvPr>
          <p:cNvSpPr/>
          <p:nvPr/>
        </p:nvSpPr>
        <p:spPr>
          <a:xfrm>
            <a:off x="3283797" y="5300658"/>
            <a:ext cx="664599" cy="328612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3FB8BEC9-95A7-244E-B5E0-2494629676FC}"/>
              </a:ext>
            </a:extLst>
          </p:cNvPr>
          <p:cNvCxnSpPr>
            <a:cxnSpLocks/>
          </p:cNvCxnSpPr>
          <p:nvPr/>
        </p:nvCxnSpPr>
        <p:spPr>
          <a:xfrm flipV="1">
            <a:off x="2125646" y="2357438"/>
            <a:ext cx="766001" cy="206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1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5425C3-8176-394F-8D89-2784A9AF8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3"/>
            <a:ext cx="10515600" cy="5162550"/>
          </a:xfrm>
        </p:spPr>
        <p:txBody>
          <a:bodyPr/>
          <a:lstStyle/>
          <a:p>
            <a:r>
              <a:rPr kumimoji="1" lang="ja-JP" altLang="en-US"/>
              <a:t>ただし、</a:t>
            </a:r>
            <a:r>
              <a:rPr lang="en-US" altLang="ja-JP" dirty="0"/>
              <a:t>eq7.13</a:t>
            </a:r>
            <a:r>
              <a:rPr lang="ja-JP" altLang="en-US"/>
              <a:t>と７</a:t>
            </a:r>
            <a:r>
              <a:rPr lang="en-US" altLang="ja-JP" dirty="0"/>
              <a:t>.14</a:t>
            </a:r>
            <a:r>
              <a:rPr lang="ja-JP" altLang="en-US"/>
              <a:t>は大人ステージ（</a:t>
            </a:r>
            <a:r>
              <a:rPr lang="en-US" altLang="ja-JP" dirty="0"/>
              <a:t>Reproduction output</a:t>
            </a:r>
            <a:r>
              <a:rPr lang="ja-JP" altLang="en-US"/>
              <a:t>重視）を考慮していない</a:t>
            </a:r>
            <a:endParaRPr lang="en-US" altLang="ja-JP" dirty="0"/>
          </a:p>
          <a:p>
            <a:r>
              <a:rPr kumimoji="1" lang="en-US" altLang="ja-JP" dirty="0"/>
              <a:t>Numerical simulation</a:t>
            </a:r>
            <a:r>
              <a:rPr kumimoji="1" lang="ja-JP" altLang="en-US"/>
              <a:t>が必要なため、</a:t>
            </a:r>
            <a:r>
              <a:rPr kumimoji="1" lang="en-US" altLang="ja-JP" dirty="0"/>
              <a:t>Continuous McKendrick </a:t>
            </a:r>
            <a:r>
              <a:rPr kumimoji="1" lang="en-US" altLang="ja-JP" dirty="0" err="1"/>
              <a:t>conFoerster</a:t>
            </a:r>
            <a:r>
              <a:rPr kumimoji="1" lang="ja-JP" altLang="en-US"/>
              <a:t>式を</a:t>
            </a:r>
            <a:r>
              <a:rPr lang="ja-JP" altLang="en-US"/>
              <a:t>マトリックス形に変更する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　　　</a:t>
            </a:r>
            <a:r>
              <a:rPr kumimoji="1" lang="en-US" altLang="ja-JP" dirty="0"/>
              <a:t>N</a:t>
            </a:r>
            <a:r>
              <a:rPr kumimoji="1" lang="en-US" altLang="ja-JP" baseline="30000" dirty="0"/>
              <a:t>t+1</a:t>
            </a:r>
            <a:r>
              <a:rPr kumimoji="1" lang="en-US" altLang="ja-JP" dirty="0"/>
              <a:t> = An</a:t>
            </a:r>
            <a:r>
              <a:rPr kumimoji="1" lang="en-US" altLang="ja-JP" baseline="30000" dirty="0"/>
              <a:t>t</a:t>
            </a:r>
            <a:r>
              <a:rPr lang="ja-JP" altLang="en-US" baseline="30000"/>
              <a:t>　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 descr="文字の書かれた紙&#10;&#10;自動的に生成された説明">
            <a:extLst>
              <a:ext uri="{FF2B5EF4-FFF2-40B4-BE49-F238E27FC236}">
                <a16:creationId xmlns:a16="http://schemas.microsoft.com/office/drawing/2014/main" id="{1E35A5A1-471C-6144-B664-6771C7B44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26" t="71042" r="11936" b="23541"/>
          <a:stretch/>
        </p:blipFill>
        <p:spPr>
          <a:xfrm>
            <a:off x="1952444" y="3478214"/>
            <a:ext cx="5265709" cy="999331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8661A8B-74DB-9947-A924-9B2EDD32E201}"/>
              </a:ext>
            </a:extLst>
          </p:cNvPr>
          <p:cNvCxnSpPr>
            <a:cxnSpLocks/>
          </p:cNvCxnSpPr>
          <p:nvPr/>
        </p:nvCxnSpPr>
        <p:spPr>
          <a:xfrm>
            <a:off x="2943225" y="3204770"/>
            <a:ext cx="0" cy="38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文字の書かれた紙&#10;&#10;自動的に生成された説明">
            <a:extLst>
              <a:ext uri="{FF2B5EF4-FFF2-40B4-BE49-F238E27FC236}">
                <a16:creationId xmlns:a16="http://schemas.microsoft.com/office/drawing/2014/main" id="{E7994F6F-B6A8-AC43-A076-26E302B7E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3" t="21249" r="41622" b="74954"/>
          <a:stretch/>
        </p:blipFill>
        <p:spPr>
          <a:xfrm>
            <a:off x="1975931" y="5835079"/>
            <a:ext cx="6060115" cy="665213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94F9097-29FA-5448-BF81-1E862CBE8E79}"/>
              </a:ext>
            </a:extLst>
          </p:cNvPr>
          <p:cNvCxnSpPr>
            <a:cxnSpLocks/>
          </p:cNvCxnSpPr>
          <p:nvPr/>
        </p:nvCxnSpPr>
        <p:spPr>
          <a:xfrm>
            <a:off x="3124200" y="5566484"/>
            <a:ext cx="0" cy="38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 descr="文字の書かれた紙&#10;&#10;自動的に生成された説明">
            <a:extLst>
              <a:ext uri="{FF2B5EF4-FFF2-40B4-BE49-F238E27FC236}">
                <a16:creationId xmlns:a16="http://schemas.microsoft.com/office/drawing/2014/main" id="{7DB7C757-F3B5-7C4C-87E6-79D17E52C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3" t="12367" r="41623" b="84925"/>
          <a:stretch/>
        </p:blipFill>
        <p:spPr>
          <a:xfrm>
            <a:off x="1709556" y="4686300"/>
            <a:ext cx="6060115" cy="51435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444CF3-BEBD-2540-B4B8-3867C1BB8C03}"/>
              </a:ext>
            </a:extLst>
          </p:cNvPr>
          <p:cNvSpPr txBox="1"/>
          <p:nvPr/>
        </p:nvSpPr>
        <p:spPr>
          <a:xfrm>
            <a:off x="4964921" y="31295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線形代数として解く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A7CB07-8729-594D-92BF-31D7B7FC4407}"/>
              </a:ext>
            </a:extLst>
          </p:cNvPr>
          <p:cNvSpPr txBox="1"/>
          <p:nvPr/>
        </p:nvSpPr>
        <p:spPr>
          <a:xfrm>
            <a:off x="5005989" y="43169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</a:t>
            </a:r>
            <a:r>
              <a:rPr kumimoji="1" lang="ja-JP" altLang="en-US"/>
              <a:t>を大きくする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77811F-1451-DB4C-9EFE-CB48B0D80052}"/>
              </a:ext>
            </a:extLst>
          </p:cNvPr>
          <p:cNvSpPr txBox="1"/>
          <p:nvPr/>
        </p:nvSpPr>
        <p:spPr>
          <a:xfrm>
            <a:off x="2452507" y="5295660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</a:t>
            </a:r>
            <a:r>
              <a:rPr kumimoji="1" lang="en-US" altLang="ja-JP" baseline="-25000" dirty="0"/>
              <a:t>(</a:t>
            </a:r>
            <a:r>
              <a:rPr kumimoji="1" lang="en-US" altLang="ja-JP" baseline="-25000" dirty="0" err="1"/>
              <a:t>w,t</a:t>
            </a:r>
            <a:r>
              <a:rPr kumimoji="1" lang="en-US" altLang="ja-JP" baseline="-25000" dirty="0"/>
              <a:t>)</a:t>
            </a:r>
            <a:r>
              <a:rPr kumimoji="1" lang="en-US" altLang="ja-JP" dirty="0"/>
              <a:t>=v</a:t>
            </a:r>
            <a:r>
              <a:rPr kumimoji="1" lang="en-US" altLang="ja-JP" baseline="-25000" dirty="0"/>
              <a:t>(w)</a:t>
            </a:r>
            <a:r>
              <a:rPr kumimoji="1" lang="en-US" altLang="ja-JP" dirty="0" err="1"/>
              <a:t>e</a:t>
            </a:r>
            <a:r>
              <a:rPr kumimoji="1" lang="en-US" altLang="ja-JP" baseline="30000" dirty="0" err="1"/>
              <a:t>r</a:t>
            </a:r>
            <a:r>
              <a:rPr kumimoji="1" lang="en-US" altLang="ja-JP" sz="1600" baseline="30000" dirty="0" err="1"/>
              <a:t>max</a:t>
            </a:r>
            <a:r>
              <a:rPr kumimoji="1" lang="en-US" altLang="ja-JP" baseline="30000" dirty="0" err="1"/>
              <a:t>t</a:t>
            </a:r>
            <a:r>
              <a:rPr kumimoji="1" lang="en-US" altLang="ja-JP" baseline="30000" dirty="0"/>
              <a:t> </a:t>
            </a:r>
            <a:r>
              <a:rPr kumimoji="1" lang="en-US" altLang="ja-JP" dirty="0"/>
              <a:t>....... (7.10)</a:t>
            </a:r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43EE320-CB47-9F45-B45E-FFD533B22FB3}"/>
              </a:ext>
            </a:extLst>
          </p:cNvPr>
          <p:cNvCxnSpPr>
            <a:cxnSpLocks/>
          </p:cNvCxnSpPr>
          <p:nvPr/>
        </p:nvCxnSpPr>
        <p:spPr>
          <a:xfrm>
            <a:off x="2962275" y="4425167"/>
            <a:ext cx="0" cy="38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1EF3F04-A771-7A4D-9220-0C5A988427E5}"/>
              </a:ext>
            </a:extLst>
          </p:cNvPr>
          <p:cNvCxnSpPr>
            <a:cxnSpLocks/>
          </p:cNvCxnSpPr>
          <p:nvPr/>
        </p:nvCxnSpPr>
        <p:spPr>
          <a:xfrm>
            <a:off x="3414713" y="5072063"/>
            <a:ext cx="157162" cy="223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EE755-90E1-0441-835C-450DE5C9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12"/>
            <a:ext cx="10515600" cy="1325563"/>
          </a:xfrm>
        </p:spPr>
        <p:txBody>
          <a:bodyPr/>
          <a:lstStyle/>
          <a:p>
            <a:r>
              <a:rPr kumimoji="1" lang="ja-JP" altLang="en-US"/>
              <a:t>これらの式から分かること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12C38B-0CDD-5941-8A35-9A60B1747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/>
          <a:lstStyle/>
          <a:p>
            <a:r>
              <a:rPr lang="en-US" altLang="ja-JP" dirty="0"/>
              <a:t>1g</a:t>
            </a:r>
            <a:r>
              <a:rPr lang="ja-JP" altLang="en-US"/>
              <a:t>以下の最大サイズを持つ種は負の成長率を持っている</a:t>
            </a:r>
            <a:endParaRPr lang="en-US" altLang="ja-JP" dirty="0"/>
          </a:p>
          <a:p>
            <a:r>
              <a:rPr kumimoji="1" lang="en-US" altLang="ja-JP" dirty="0"/>
              <a:t>10~100g</a:t>
            </a:r>
            <a:r>
              <a:rPr kumimoji="1" lang="ja-JP" altLang="en-US"/>
              <a:t>の中間サイズの種が一番大きい成長率を持っている</a:t>
            </a:r>
            <a:endParaRPr kumimoji="1" lang="en-US" altLang="ja-JP" dirty="0"/>
          </a:p>
          <a:p>
            <a:r>
              <a:rPr lang="ja-JP" altLang="en-US"/>
              <a:t>それより大きいサイズの種は成長率は徐々に小さくなる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4" name="コンテンツ プレースホルダー 4" descr="文字の書かれた紙&#10;&#10;自動的に生成された説明">
            <a:extLst>
              <a:ext uri="{FF2B5EF4-FFF2-40B4-BE49-F238E27FC236}">
                <a16:creationId xmlns:a16="http://schemas.microsoft.com/office/drawing/2014/main" id="{C7CD3613-A3C5-2B45-B34E-F85EB5D87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4" t="8610" r="57812" b="68521"/>
          <a:stretch/>
        </p:blipFill>
        <p:spPr>
          <a:xfrm>
            <a:off x="7024688" y="3020013"/>
            <a:ext cx="4033838" cy="38173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08106C-6325-5F44-9285-BEDC4327DCD3}"/>
              </a:ext>
            </a:extLst>
          </p:cNvPr>
          <p:cNvSpPr txBox="1"/>
          <p:nvPr/>
        </p:nvSpPr>
        <p:spPr>
          <a:xfrm>
            <a:off x="838200" y="3728359"/>
            <a:ext cx="584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よって中間サイズが一番</a:t>
            </a:r>
            <a:r>
              <a:rPr kumimoji="1" lang="en-US" altLang="ja-JP" dirty="0"/>
              <a:t>Disturbance</a:t>
            </a:r>
            <a:r>
              <a:rPr kumimoji="1" lang="ja-JP" altLang="en-US"/>
              <a:t>に</a:t>
            </a:r>
            <a:r>
              <a:rPr lang="ja-JP" altLang="en-US"/>
              <a:t>耐性がある。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Hutchinson et al. (2012)</a:t>
            </a:r>
            <a:r>
              <a:rPr lang="ja-JP" altLang="en-US"/>
              <a:t>の計算では個体の成長率（</a:t>
            </a:r>
            <a:r>
              <a:rPr lang="en-US" altLang="ja-JP" dirty="0"/>
              <a:t>A)</a:t>
            </a:r>
            <a:r>
              <a:rPr lang="ja-JP" altLang="en-US"/>
              <a:t>の影響のため、実際の成長率は大きくばらけている。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161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6FB2E0-3CEF-A44A-A3E7-A6896C3D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7.2 </a:t>
            </a:r>
            <a:r>
              <a:rPr kumimoji="1" lang="ja-JP" altLang="en-US"/>
              <a:t>乱獲からの回復にかかる時間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9BFDA8-71F4-D04A-90AE-00B858BB2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68450"/>
            <a:ext cx="10515600" cy="4351338"/>
          </a:xfrm>
        </p:spPr>
        <p:txBody>
          <a:bodyPr/>
          <a:lstStyle/>
          <a:p>
            <a:r>
              <a:rPr kumimoji="1" lang="ja-JP" altLang="en-US"/>
              <a:t>回復シナリオと３つのフェーズ</a:t>
            </a:r>
          </a:p>
        </p:txBody>
      </p:sp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AC2059B-43F9-D243-80B2-A40C1880F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6" t="9931" r="42535" b="50000"/>
          <a:stretch/>
        </p:blipFill>
        <p:spPr>
          <a:xfrm>
            <a:off x="5981700" y="1962987"/>
            <a:ext cx="5834062" cy="475459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D62B0C-8A56-134B-8428-E0AC7FA96DD5}"/>
              </a:ext>
            </a:extLst>
          </p:cNvPr>
          <p:cNvSpPr txBox="1"/>
          <p:nvPr/>
        </p:nvSpPr>
        <p:spPr>
          <a:xfrm>
            <a:off x="7558088" y="305966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SSB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EB753-BD0A-184B-BC94-3E990FC6E124}"/>
              </a:ext>
            </a:extLst>
          </p:cNvPr>
          <p:cNvSpPr txBox="1"/>
          <p:nvPr/>
        </p:nvSpPr>
        <p:spPr>
          <a:xfrm>
            <a:off x="6857175" y="241803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recruit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B7124A-D41D-F641-9082-FD3D3D68485A}"/>
              </a:ext>
            </a:extLst>
          </p:cNvPr>
          <p:cNvSpPr txBox="1"/>
          <p:nvPr/>
        </p:nvSpPr>
        <p:spPr>
          <a:xfrm>
            <a:off x="10901363" y="294322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20g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7224E1-C15B-ED4B-9193-C4042947C39B}"/>
              </a:ext>
            </a:extLst>
          </p:cNvPr>
          <p:cNvSpPr txBox="1"/>
          <p:nvPr/>
        </p:nvSpPr>
        <p:spPr>
          <a:xfrm>
            <a:off x="10866119" y="424684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20kg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09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E8FA0-D9A0-F241-8599-CA4163C1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20kg</a:t>
            </a:r>
            <a:r>
              <a:rPr kumimoji="1" lang="ja-JP" altLang="en-US"/>
              <a:t>の魚の例（乱獲から回復まで）</a:t>
            </a:r>
          </a:p>
        </p:txBody>
      </p:sp>
      <p:pic>
        <p:nvPicPr>
          <p:cNvPr id="5" name="コンテンツ プレースホルダー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05D0828-0FD0-6B44-A92F-21786DB28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97" t="9267" r="11146" b="63152"/>
          <a:stretch/>
        </p:blipFill>
        <p:spPr>
          <a:xfrm>
            <a:off x="1457325" y="1903410"/>
            <a:ext cx="7443789" cy="4312263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F20AFE-7699-B643-BE13-CFB821A03188}"/>
              </a:ext>
            </a:extLst>
          </p:cNvPr>
          <p:cNvSpPr txBox="1"/>
          <p:nvPr/>
        </p:nvSpPr>
        <p:spPr>
          <a:xfrm>
            <a:off x="2786063" y="2371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自然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F3D20C-3F8C-3C4B-B9B2-181E0D50F866}"/>
              </a:ext>
            </a:extLst>
          </p:cNvPr>
          <p:cNvSpPr txBox="1"/>
          <p:nvPr/>
        </p:nvSpPr>
        <p:spPr>
          <a:xfrm>
            <a:off x="4667250" y="24251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漁獲</a:t>
            </a:r>
            <a:r>
              <a:rPr kumimoji="1" lang="en-US" altLang="ja-JP" dirty="0"/>
              <a:t>〜</a:t>
            </a:r>
            <a:r>
              <a:rPr kumimoji="1" lang="ja-JP" altLang="en-US"/>
              <a:t>乱獲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F48E29-EE24-4840-8A3A-E697A2E78736}"/>
              </a:ext>
            </a:extLst>
          </p:cNvPr>
          <p:cNvSpPr txBox="1"/>
          <p:nvPr/>
        </p:nvSpPr>
        <p:spPr>
          <a:xfrm>
            <a:off x="6688575" y="24928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禁漁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A219F4F-8796-174A-82E2-3DBA9CB4339F}"/>
              </a:ext>
            </a:extLst>
          </p:cNvPr>
          <p:cNvSpPr txBox="1"/>
          <p:nvPr/>
        </p:nvSpPr>
        <p:spPr>
          <a:xfrm>
            <a:off x="7619227" y="249284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MSY</a:t>
            </a:r>
            <a:r>
              <a:rPr lang="ja-JP" altLang="en-US"/>
              <a:t>漁獲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EA4228-D111-804B-ADBA-EEEE5F6E8C9C}"/>
              </a:ext>
            </a:extLst>
          </p:cNvPr>
          <p:cNvSpPr txBox="1"/>
          <p:nvPr/>
        </p:nvSpPr>
        <p:spPr>
          <a:xfrm>
            <a:off x="9902055" y="5738620"/>
            <a:ext cx="228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＊小さい魚は漁獲されなかったため、</a:t>
            </a:r>
            <a:r>
              <a:rPr kumimoji="1" lang="ja-JP" altLang="en-US" sz="1400"/>
              <a:t>第１フェーズ（</a:t>
            </a:r>
            <a:r>
              <a:rPr kumimoji="1" lang="en-US" altLang="ja-JP" sz="1400" dirty="0"/>
              <a:t>Lag time</a:t>
            </a:r>
            <a:r>
              <a:rPr kumimoji="1" lang="ja-JP" altLang="en-US" sz="1400"/>
              <a:t>）は殆ど存在しない</a:t>
            </a:r>
          </a:p>
        </p:txBody>
      </p:sp>
    </p:spTree>
    <p:extLst>
      <p:ext uri="{BB962C8B-B14F-4D97-AF65-F5344CB8AC3E}">
        <p14:creationId xmlns:p14="http://schemas.microsoft.com/office/powerpoint/2010/main" val="244102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1020</Words>
  <Application>Microsoft Office PowerPoint</Application>
  <PresentationFormat>ワイド画面</PresentationFormat>
  <Paragraphs>126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Chapter 7 </vt:lpstr>
      <vt:lpstr>Topics Covered</vt:lpstr>
      <vt:lpstr>PowerPoint プレゼンテーション</vt:lpstr>
      <vt:lpstr>7.1増加率を求める</vt:lpstr>
      <vt:lpstr>PowerPoint プレゼンテーション</vt:lpstr>
      <vt:lpstr>PowerPoint プレゼンテーション</vt:lpstr>
      <vt:lpstr>これらの式から分かること</vt:lpstr>
      <vt:lpstr>7.2 乱獲からの回復にかかる時間</vt:lpstr>
      <vt:lpstr>20kgの魚の例（乱獲から回復まで）</vt:lpstr>
      <vt:lpstr>漁師さんが禁漁に反対する理由</vt:lpstr>
      <vt:lpstr>PowerPoint プレゼンテーション</vt:lpstr>
      <vt:lpstr>モデルには入れにくいAllee 効果</vt:lpstr>
      <vt:lpstr>7.3. 環境変動へのレスポンス</vt:lpstr>
      <vt:lpstr>PowerPoint プレゼンテーション</vt:lpstr>
      <vt:lpstr>７.４　まとめ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creator>Koike Haruko</dc:creator>
  <cp:lastModifiedBy>Shota Nishijima</cp:lastModifiedBy>
  <cp:revision>22</cp:revision>
  <dcterms:created xsi:type="dcterms:W3CDTF">2020-09-01T17:40:13Z</dcterms:created>
  <dcterms:modified xsi:type="dcterms:W3CDTF">2020-09-02T04:58:59Z</dcterms:modified>
</cp:coreProperties>
</file>